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2" r:id="rId1"/>
  </p:sldMasterIdLst>
  <p:notesMasterIdLst>
    <p:notesMasterId r:id="rId15"/>
  </p:notesMasterIdLst>
  <p:sldIdLst>
    <p:sldId id="257" r:id="rId2"/>
    <p:sldId id="295" r:id="rId3"/>
    <p:sldId id="302" r:id="rId4"/>
    <p:sldId id="261" r:id="rId5"/>
    <p:sldId id="312" r:id="rId6"/>
    <p:sldId id="308" r:id="rId7"/>
    <p:sldId id="269" r:id="rId8"/>
    <p:sldId id="303" r:id="rId9"/>
    <p:sldId id="305" r:id="rId10"/>
    <p:sldId id="311" r:id="rId11"/>
    <p:sldId id="300" r:id="rId12"/>
    <p:sldId id="294" r:id="rId13"/>
    <p:sldId id="31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53D2FF"/>
    <a:srgbClr val="CC0099"/>
    <a:srgbClr val="660066"/>
    <a:srgbClr val="FF6600"/>
    <a:srgbClr val="007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14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B97A3-4C72-4DE5-83BF-5B45D38CC708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DBED3-AE4E-4B0B-ADEE-1E86DE15E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01625" y="228600"/>
            <a:ext cx="8540750" cy="5870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78C1D8AC-3C89-4DAC-B398-B52FC3B551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66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857224" y="6000768"/>
            <a:ext cx="6629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chemeClr val="bg1"/>
                </a:solidFill>
              </a:rPr>
              <a:t>МБДОУ  </a:t>
            </a:r>
            <a:r>
              <a:rPr lang="ru-RU" b="1" dirty="0" err="1" smtClean="0">
                <a:solidFill>
                  <a:schemeClr val="bg1"/>
                </a:solidFill>
              </a:rPr>
              <a:t>Именьковский</a:t>
            </a:r>
            <a:r>
              <a:rPr lang="ru-RU" b="1" dirty="0" smtClean="0">
                <a:solidFill>
                  <a:schemeClr val="bg1"/>
                </a:solidFill>
              </a:rPr>
              <a:t> детский сад «</a:t>
            </a:r>
            <a:r>
              <a:rPr lang="ru-RU" b="1" dirty="0" err="1" smtClean="0">
                <a:solidFill>
                  <a:schemeClr val="bg1"/>
                </a:solidFill>
              </a:rPr>
              <a:t>Карлыгач</a:t>
            </a:r>
            <a:r>
              <a:rPr lang="ru-RU" b="1" dirty="0" smtClean="0">
                <a:solidFill>
                  <a:schemeClr val="bg1"/>
                </a:solidFill>
              </a:rPr>
              <a:t>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886200" y="64912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5072066" y="5000636"/>
            <a:ext cx="3657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dirty="0">
                <a:solidFill>
                  <a:schemeClr val="bg1"/>
                </a:solidFill>
              </a:rPr>
              <a:t>Из опыта работы воспитателя </a:t>
            </a:r>
            <a:r>
              <a:rPr lang="ru-RU" dirty="0" err="1" smtClean="0">
                <a:solidFill>
                  <a:schemeClr val="bg1"/>
                </a:solidFill>
              </a:rPr>
              <a:t>Зияутдиновой</a:t>
            </a:r>
            <a:r>
              <a:rPr lang="ru-RU" dirty="0" smtClean="0">
                <a:solidFill>
                  <a:schemeClr val="bg1"/>
                </a:solidFill>
              </a:rPr>
              <a:t> А. Ш.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072066" y="142852"/>
            <a:ext cx="371477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3600" dirty="0" smtClean="0">
                <a:solidFill>
                  <a:srgbClr val="33CC33"/>
                </a:solidFill>
              </a:rPr>
              <a:t> </a:t>
            </a:r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</a:rPr>
              <a:t>«Вовлечение семьи по возрождению традиций родного народа»</a:t>
            </a:r>
            <a:endParaRPr lang="ru-RU" sz="4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H:\DCIM\101NIKON\DSCN20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642918"/>
            <a:ext cx="4222202" cy="378621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4" descr="S60011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5" y="642918"/>
            <a:ext cx="3716314" cy="2786082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pic>
        <p:nvPicPr>
          <p:cNvPr id="8" name="Содержимое 9" descr="сканирование0009.jpg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2714612" y="3857628"/>
            <a:ext cx="3680306" cy="2709465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  <p:pic>
        <p:nvPicPr>
          <p:cNvPr id="9" name="Содержимое 9" descr="сканирование0009.jpg"/>
          <p:cNvPicPr>
            <a:picLocks noGrp="1" noChangeAspect="1"/>
          </p:cNvPicPr>
          <p:nvPr>
            <p:ph sz="half" idx="4294967295"/>
          </p:nvPr>
        </p:nvPicPr>
        <p:blipFill>
          <a:blip r:embed="rId4"/>
          <a:stretch>
            <a:fillRect/>
          </a:stretch>
        </p:blipFill>
        <p:spPr>
          <a:xfrm>
            <a:off x="4929190" y="571480"/>
            <a:ext cx="3680307" cy="2907442"/>
          </a:xfrm>
          <a:prstGeom prst="rect">
            <a:avLst/>
          </a:prstGeom>
          <a:ln w="76200">
            <a:solidFill>
              <a:srgbClr val="00B050"/>
            </a:solidFill>
          </a:ln>
        </p:spPr>
      </p:pic>
    </p:spTree>
  </p:cSld>
  <p:clrMapOvr>
    <a:masterClrMapping/>
  </p:clrMapOvr>
  <p:transition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0" y="0"/>
            <a:ext cx="9144000" cy="6858000"/>
          </a:xfrm>
          <a:ln w="28575">
            <a:solidFill>
              <a:schemeClr val="bg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b="1" u="sng" dirty="0" smtClean="0">
                <a:solidFill>
                  <a:schemeClr val="bg1"/>
                </a:solidFill>
              </a:rPr>
              <a:t>В процессе </a:t>
            </a:r>
            <a:r>
              <a:rPr lang="ru-RU" b="1" u="sng" dirty="0" smtClean="0">
                <a:solidFill>
                  <a:schemeClr val="bg1"/>
                </a:solidFill>
              </a:rPr>
              <a:t>совместной работы с родителями:</a:t>
            </a:r>
            <a:endParaRPr lang="ru-RU" b="1" u="sng" dirty="0" smtClean="0">
              <a:solidFill>
                <a:schemeClr val="bg1"/>
              </a:solidFill>
            </a:endParaRP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У детей повысился интерес к устному народному творчеству, они используют в своей речи пословицы, поговорки, в сюжетно-ролевых играх- </a:t>
            </a:r>
            <a:r>
              <a:rPr lang="ru-RU" sz="2400" b="1" dirty="0" err="1" smtClean="0">
                <a:solidFill>
                  <a:schemeClr val="bg1"/>
                </a:solidFill>
              </a:rPr>
              <a:t>потешки</a:t>
            </a:r>
            <a:r>
              <a:rPr lang="ru-RU" sz="2400" b="1" dirty="0" smtClean="0">
                <a:solidFill>
                  <a:schemeClr val="bg1"/>
                </a:solidFill>
              </a:rPr>
              <a:t>, самостоятельно организовывают народные игры-забавы с помощью считалок;</a:t>
            </a: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У родителей также замечен повышенный интерес к использованию малых форм фольклора дома. С удовольствием разучивают с детьми и подбирают пословицы и поговорки, объясняют детям их смысл.</a:t>
            </a:r>
          </a:p>
          <a:p>
            <a:pPr>
              <a:buNone/>
            </a:pPr>
            <a:r>
              <a:rPr lang="ru-RU" sz="2400" b="1" u="sng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endParaRPr lang="ru-RU" sz="2400" u="sng" dirty="0"/>
          </a:p>
        </p:txBody>
      </p:sp>
      <p:pic>
        <p:nvPicPr>
          <p:cNvPr id="4" name="Picture 2" descr="H:\DCIM\101NIKON\DSCN20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500570"/>
            <a:ext cx="2214578" cy="16609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3" descr="H:\DCIM\101NIKON\DSCN20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4500570"/>
            <a:ext cx="2036233" cy="15271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4" descr="H:\DCIM\101NIKON\DSCN18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745967" y="4326471"/>
            <a:ext cx="2036233" cy="15271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285720" y="500042"/>
            <a:ext cx="850112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bg1"/>
                </a:solidFill>
              </a:rPr>
              <a:t>Вся </a:t>
            </a:r>
            <a:r>
              <a:rPr lang="ru-RU" sz="2800" b="1" dirty="0">
                <a:solidFill>
                  <a:schemeClr val="bg1"/>
                </a:solidFill>
              </a:rPr>
              <a:t>работа, выстроенная в определенную систему, позволяет сформировать у дошкольников элементарные, необходимые и доступные для дошкольного возраста представления о родном крае, о </a:t>
            </a:r>
            <a:r>
              <a:rPr lang="ru-RU" sz="2800" b="1" dirty="0" smtClean="0">
                <a:solidFill>
                  <a:schemeClr val="bg1"/>
                </a:solidFill>
              </a:rPr>
              <a:t>татарской </a:t>
            </a:r>
            <a:r>
              <a:rPr lang="ru-RU" sz="2800" b="1" dirty="0">
                <a:solidFill>
                  <a:schemeClr val="bg1"/>
                </a:solidFill>
              </a:rPr>
              <a:t>народной культуре в целом.</a:t>
            </a:r>
          </a:p>
          <a:p>
            <a:pPr algn="ctr">
              <a:spcBef>
                <a:spcPct val="50000"/>
              </a:spcBef>
            </a:pP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38247" name="Picture 7" descr="DSCN2078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43108" y="4286256"/>
            <a:ext cx="4714908" cy="2256504"/>
          </a:xfrm>
          <a:prstGeom prst="rect">
            <a:avLst/>
          </a:prstGeom>
          <a:noFill/>
          <a:ln w="76200">
            <a:solidFill>
              <a:srgbClr val="CC0099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4450506"/>
          </a:xfrm>
        </p:spPr>
        <p:txBody>
          <a:bodyPr>
            <a:prstTxWarp prst="textSlantUp">
              <a:avLst/>
            </a:prstTxWarp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988840"/>
            <a:ext cx="7848872" cy="2592287"/>
          </a:xfrm>
          <a:prstGeom prst="rect">
            <a:avLst/>
          </a:prstGeom>
          <a:noFill/>
          <a:ln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</a:ln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</a:t>
            </a:r>
            <a:r>
              <a:rPr lang="ru-RU" sz="54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внимание!</a:t>
            </a:r>
            <a:endParaRPr lang="ru-RU" sz="540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/>
          </p:nvPr>
        </p:nvSpPr>
        <p:spPr>
          <a:ln w="9525">
            <a:solidFill>
              <a:schemeClr val="bg1"/>
            </a:solidFill>
          </a:ln>
        </p:spPr>
        <p:txBody>
          <a:bodyPr>
            <a:normAutofit fontScale="92500" lnSpcReduction="20000"/>
          </a:bodyPr>
          <a:lstStyle/>
          <a:p>
            <a:pPr lvl="0"/>
            <a:r>
              <a:rPr lang="ru-RU" sz="3200" dirty="0" smtClean="0">
                <a:solidFill>
                  <a:schemeClr val="bg1"/>
                </a:solidFill>
              </a:rPr>
              <a:t>вовлечение детей в разнообразные виды деятельности (учебно-познавательную, изобразительную и музыкальную), при сохранении приоритета игровой деятельности, включая сюжетно-ролевые и театрализованные игры; </a:t>
            </a:r>
          </a:p>
          <a:p>
            <a:pPr lvl="0"/>
            <a:r>
              <a:rPr lang="ru-RU" sz="3200" dirty="0" smtClean="0">
                <a:solidFill>
                  <a:schemeClr val="bg1"/>
                </a:solidFill>
              </a:rPr>
              <a:t>проведение интегрированных занятий по обучению детей татарскому и родному языкам, ознакомлению с окружающим и различными видами искусств (декоративно-прикладным, музыкальным и хореографическим) при опоре на фольклор. </a:t>
            </a:r>
          </a:p>
          <a:p>
            <a:pPr lvl="0"/>
            <a:r>
              <a:rPr lang="ru-RU" sz="3200" dirty="0" smtClean="0">
                <a:solidFill>
                  <a:schemeClr val="bg1"/>
                </a:solidFill>
              </a:rPr>
              <a:t>в</a:t>
            </a:r>
            <a:r>
              <a:rPr lang="tt-RU" sz="3200" dirty="0" smtClean="0">
                <a:solidFill>
                  <a:schemeClr val="bg1"/>
                </a:solidFill>
              </a:rPr>
              <a:t>овлечение сем</a:t>
            </a:r>
            <a:r>
              <a:rPr lang="ru-RU" sz="3200" dirty="0" err="1" smtClean="0">
                <a:solidFill>
                  <a:schemeClr val="bg1"/>
                </a:solidFill>
              </a:rPr>
              <a:t>ьи</a:t>
            </a:r>
            <a:r>
              <a:rPr lang="ru-RU" sz="3200" dirty="0" smtClean="0">
                <a:solidFill>
                  <a:schemeClr val="bg1"/>
                </a:solidFill>
              </a:rPr>
              <a:t> в разнообразные виды деятельности (мероприятия, занятия, изготовление поделок и т. д.)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059832" y="2420888"/>
            <a:ext cx="2952328" cy="194421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635896" y="188640"/>
            <a:ext cx="2049016" cy="1728192"/>
          </a:xfrm>
          <a:prstGeom prst="rect">
            <a:avLst/>
          </a:prstGeom>
          <a:solidFill>
            <a:srgbClr val="FF66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179512" y="0"/>
            <a:ext cx="3020888" cy="2204864"/>
          </a:xfrm>
          <a:prstGeom prst="rect">
            <a:avLst/>
          </a:prstGeom>
          <a:solidFill>
            <a:srgbClr val="FF99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3563888" y="4876800"/>
            <a:ext cx="2520280" cy="1981200"/>
          </a:xfrm>
          <a:prstGeom prst="rect">
            <a:avLst/>
          </a:prstGeom>
          <a:solidFill>
            <a:srgbClr val="FF7C80"/>
          </a:solidFill>
          <a:ln w="9525">
            <a:solidFill>
              <a:srgbClr val="FFCC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467544" y="4509120"/>
            <a:ext cx="2961456" cy="2348880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4355976" y="1916833"/>
            <a:ext cx="485775" cy="504056"/>
          </a:xfrm>
          <a:prstGeom prst="up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4499992" y="4365104"/>
            <a:ext cx="485775" cy="497409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68" name="AutoShape 24"/>
          <p:cNvSpPr>
            <a:spLocks noChangeArrowheads="1"/>
          </p:cNvSpPr>
          <p:nvPr/>
        </p:nvSpPr>
        <p:spPr bwMode="auto">
          <a:xfrm>
            <a:off x="6012160" y="2276872"/>
            <a:ext cx="1455440" cy="648072"/>
          </a:xfrm>
          <a:custGeom>
            <a:avLst/>
            <a:gdLst>
              <a:gd name="G0" fmla="+- 12735 0 0"/>
              <a:gd name="G1" fmla="+- 18514 0 0"/>
              <a:gd name="G2" fmla="+- 7200 0 0"/>
              <a:gd name="G3" fmla="*/ 12735 1 2"/>
              <a:gd name="G4" fmla="+- G3 10800 0"/>
              <a:gd name="G5" fmla="+- 21600 12735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7168 w 21600"/>
              <a:gd name="T1" fmla="*/ 0 h 21600"/>
              <a:gd name="T2" fmla="*/ 12735 w 21600"/>
              <a:gd name="T3" fmla="*/ 7200 h 21600"/>
              <a:gd name="T4" fmla="*/ 0 w 21600"/>
              <a:gd name="T5" fmla="*/ 20030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168" y="0"/>
                </a:moveTo>
                <a:lnTo>
                  <a:pt x="12735" y="7200"/>
                </a:lnTo>
                <a:lnTo>
                  <a:pt x="15821" y="7200"/>
                </a:lnTo>
                <a:lnTo>
                  <a:pt x="15821" y="18458"/>
                </a:lnTo>
                <a:lnTo>
                  <a:pt x="0" y="18458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69" name="AutoShape 25"/>
          <p:cNvSpPr>
            <a:spLocks noChangeArrowheads="1"/>
          </p:cNvSpPr>
          <p:nvPr/>
        </p:nvSpPr>
        <p:spPr bwMode="auto">
          <a:xfrm rot="10800000">
            <a:off x="1828800" y="3428999"/>
            <a:ext cx="1231032" cy="1114425"/>
          </a:xfrm>
          <a:custGeom>
            <a:avLst/>
            <a:gdLst>
              <a:gd name="G0" fmla="+- 10350 0 0"/>
              <a:gd name="G1" fmla="+- 17100 0 0"/>
              <a:gd name="G2" fmla="+- 8041 0 0"/>
              <a:gd name="G3" fmla="*/ 10350 1 2"/>
              <a:gd name="G4" fmla="+- G3 10800 0"/>
              <a:gd name="G5" fmla="+- 21600 10350 17100"/>
              <a:gd name="G6" fmla="+- 17100 8041 0"/>
              <a:gd name="G7" fmla="*/ G6 1 2"/>
              <a:gd name="G8" fmla="*/ 17100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7100 1 2"/>
              <a:gd name="G15" fmla="+- G5 0 G4"/>
              <a:gd name="G16" fmla="+- G0 0 G4"/>
              <a:gd name="G17" fmla="*/ G2 G15 G16"/>
              <a:gd name="T0" fmla="*/ 15975 w 21600"/>
              <a:gd name="T1" fmla="*/ 0 h 21600"/>
              <a:gd name="T2" fmla="*/ 10350 w 21600"/>
              <a:gd name="T3" fmla="*/ 8041 h 21600"/>
              <a:gd name="T4" fmla="*/ 0 w 21600"/>
              <a:gd name="T5" fmla="*/ 20179 h 21600"/>
              <a:gd name="T6" fmla="*/ 8550 w 21600"/>
              <a:gd name="T7" fmla="*/ 21600 h 21600"/>
              <a:gd name="T8" fmla="*/ 17100 w 21600"/>
              <a:gd name="T9" fmla="*/ 15879 h 21600"/>
              <a:gd name="T10" fmla="*/ 21600 w 21600"/>
              <a:gd name="T11" fmla="*/ 8041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975" y="0"/>
                </a:moveTo>
                <a:lnTo>
                  <a:pt x="10350" y="8041"/>
                </a:lnTo>
                <a:lnTo>
                  <a:pt x="14850" y="8041"/>
                </a:lnTo>
                <a:lnTo>
                  <a:pt x="14850" y="18758"/>
                </a:lnTo>
                <a:lnTo>
                  <a:pt x="0" y="18758"/>
                </a:lnTo>
                <a:lnTo>
                  <a:pt x="0" y="21600"/>
                </a:lnTo>
                <a:lnTo>
                  <a:pt x="17100" y="21600"/>
                </a:lnTo>
                <a:lnTo>
                  <a:pt x="17100" y="8041"/>
                </a:lnTo>
                <a:lnTo>
                  <a:pt x="21600" y="804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071802" y="2428868"/>
            <a:ext cx="288032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Приобщение детей к истокам </a:t>
            </a:r>
            <a:r>
              <a:rPr lang="ru-RU" sz="2400" b="1" dirty="0" smtClean="0">
                <a:solidFill>
                  <a:srgbClr val="000000"/>
                </a:solidFill>
              </a:rPr>
              <a:t>татарской народной </a:t>
            </a:r>
            <a:r>
              <a:rPr lang="ru-RU" sz="2400" b="1" dirty="0">
                <a:solidFill>
                  <a:srgbClr val="000000"/>
                </a:solidFill>
              </a:rPr>
              <a:t>культуры</a:t>
            </a: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3707904" y="404664"/>
            <a:ext cx="20070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Знакомство с народным календарем</a:t>
            </a:r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5868144" y="214290"/>
            <a:ext cx="3275856" cy="1569660"/>
          </a:xfrm>
          <a:prstGeom prst="rect">
            <a:avLst/>
          </a:prstGeom>
          <a:solidFill>
            <a:srgbClr val="CC99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Знакомство с </a:t>
            </a:r>
            <a:r>
              <a:rPr lang="ru-RU" sz="2400" b="1" dirty="0" smtClean="0">
                <a:solidFill>
                  <a:srgbClr val="000000"/>
                </a:solidFill>
              </a:rPr>
              <a:t>промыслами семьи. </a:t>
            </a:r>
            <a:r>
              <a:rPr lang="ru-RU" sz="2400" b="1" dirty="0">
                <a:solidFill>
                  <a:srgbClr val="000000"/>
                </a:solidFill>
              </a:rPr>
              <a:t>Обучение </a:t>
            </a:r>
            <a:r>
              <a:rPr lang="ru-RU" sz="2400" b="1" dirty="0" smtClean="0">
                <a:solidFill>
                  <a:srgbClr val="000000"/>
                </a:solidFill>
              </a:rPr>
              <a:t> татарским орнаментам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3581400" y="4869160"/>
            <a:ext cx="2514600" cy="193899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Воспитание любви и уважения к народным традициям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6300192" y="4143380"/>
            <a:ext cx="2843808" cy="2308324"/>
          </a:xfrm>
          <a:prstGeom prst="rect">
            <a:avLst/>
          </a:prstGeom>
          <a:solidFill>
            <a:srgbClr val="4FCD5B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Музыкальная деятельность: разучивание народных </a:t>
            </a:r>
            <a:r>
              <a:rPr lang="ru-RU" sz="2400" b="1" dirty="0" smtClean="0">
                <a:solidFill>
                  <a:srgbClr val="000000"/>
                </a:solidFill>
              </a:rPr>
              <a:t>песен, </a:t>
            </a:r>
            <a:r>
              <a:rPr lang="ru-RU" sz="2400" b="1" dirty="0">
                <a:solidFill>
                  <a:srgbClr val="000000"/>
                </a:solidFill>
              </a:rPr>
              <a:t>слушание народной музыки, </a:t>
            </a:r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251520" y="4549676"/>
            <a:ext cx="302433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Театральная деятельность: разные виды театров; дети обыгрывают сказки, </a:t>
            </a:r>
            <a:r>
              <a:rPr lang="ru-RU" sz="2400" b="1" dirty="0" err="1">
                <a:solidFill>
                  <a:srgbClr val="000000"/>
                </a:solidFill>
              </a:rPr>
              <a:t>потешки</a:t>
            </a:r>
            <a:r>
              <a:rPr lang="ru-RU" sz="2400" b="1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179512" y="0"/>
            <a:ext cx="302433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</a:rPr>
              <a:t>Знакомство с фольклорными формами: </a:t>
            </a:r>
            <a:r>
              <a:rPr lang="ru-RU" sz="2400" b="1" dirty="0" smtClean="0">
                <a:solidFill>
                  <a:srgbClr val="000000"/>
                </a:solidFill>
              </a:rPr>
              <a:t>пословицы, </a:t>
            </a:r>
            <a:r>
              <a:rPr lang="ru-RU" sz="2400" b="1" dirty="0">
                <a:solidFill>
                  <a:srgbClr val="000000"/>
                </a:solidFill>
              </a:rPr>
              <a:t>поговорки, сказки.</a:t>
            </a:r>
          </a:p>
        </p:txBody>
      </p:sp>
      <p:sp>
        <p:nvSpPr>
          <p:cNvPr id="6185" name="AutoShape 41"/>
          <p:cNvSpPr>
            <a:spLocks noChangeArrowheads="1"/>
          </p:cNvSpPr>
          <p:nvPr/>
        </p:nvSpPr>
        <p:spPr bwMode="auto">
          <a:xfrm rot="5400000">
            <a:off x="6796844" y="2356284"/>
            <a:ext cx="648072" cy="2217440"/>
          </a:xfrm>
          <a:custGeom>
            <a:avLst/>
            <a:gdLst>
              <a:gd name="G0" fmla="+- 17010 0 0"/>
              <a:gd name="G1" fmla="+- 5115 0 0"/>
              <a:gd name="G2" fmla="+- 12158 0 5115"/>
              <a:gd name="G3" fmla="+- G2 0 5115"/>
              <a:gd name="G4" fmla="*/ G3 32768 32059"/>
              <a:gd name="G5" fmla="*/ G4 1 2"/>
              <a:gd name="G6" fmla="+- 21600 0 17010"/>
              <a:gd name="G7" fmla="*/ G6 5115 6079"/>
              <a:gd name="G8" fmla="+- G7 17010 0"/>
              <a:gd name="T0" fmla="*/ 17010 w 21600"/>
              <a:gd name="T1" fmla="*/ 0 h 21600"/>
              <a:gd name="T2" fmla="*/ 17010 w 21600"/>
              <a:gd name="T3" fmla="*/ 12158 h 21600"/>
              <a:gd name="T4" fmla="*/ 986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7010" y="0"/>
                </a:lnTo>
                <a:lnTo>
                  <a:pt x="17010" y="5115"/>
                </a:lnTo>
                <a:lnTo>
                  <a:pt x="12427" y="5115"/>
                </a:lnTo>
                <a:cubicBezTo>
                  <a:pt x="5564" y="5115"/>
                  <a:pt x="0" y="8268"/>
                  <a:pt x="0" y="12158"/>
                </a:cubicBezTo>
                <a:lnTo>
                  <a:pt x="0" y="21600"/>
                </a:lnTo>
                <a:lnTo>
                  <a:pt x="1971" y="21600"/>
                </a:lnTo>
                <a:lnTo>
                  <a:pt x="1971" y="12158"/>
                </a:lnTo>
                <a:cubicBezTo>
                  <a:pt x="1971" y="9333"/>
                  <a:pt x="6652" y="7043"/>
                  <a:pt x="12427" y="7043"/>
                </a:cubicBezTo>
                <a:lnTo>
                  <a:pt x="17010" y="7043"/>
                </a:lnTo>
                <a:lnTo>
                  <a:pt x="17010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86" name="AutoShape 42"/>
          <p:cNvSpPr>
            <a:spLocks noChangeArrowheads="1"/>
          </p:cNvSpPr>
          <p:nvPr/>
        </p:nvSpPr>
        <p:spPr bwMode="auto">
          <a:xfrm rot="16200000">
            <a:off x="1644216" y="1556184"/>
            <a:ext cx="762000" cy="2069232"/>
          </a:xfrm>
          <a:custGeom>
            <a:avLst/>
            <a:gdLst>
              <a:gd name="G0" fmla="+- 15974 0 0"/>
              <a:gd name="G1" fmla="+- 4611 0 0"/>
              <a:gd name="G2" fmla="+- 12158 0 4611"/>
              <a:gd name="G3" fmla="+- G2 0 4611"/>
              <a:gd name="G4" fmla="*/ G3 32768 32059"/>
              <a:gd name="G5" fmla="*/ G4 1 2"/>
              <a:gd name="G6" fmla="+- 21600 0 15974"/>
              <a:gd name="G7" fmla="*/ G6 4611 6079"/>
              <a:gd name="G8" fmla="+- G7 15974 0"/>
              <a:gd name="T0" fmla="*/ 15974 w 21600"/>
              <a:gd name="T1" fmla="*/ 0 h 21600"/>
              <a:gd name="T2" fmla="*/ 15974 w 21600"/>
              <a:gd name="T3" fmla="*/ 12158 h 21600"/>
              <a:gd name="T4" fmla="*/ 1501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974" y="0"/>
                </a:lnTo>
                <a:lnTo>
                  <a:pt x="15974" y="4611"/>
                </a:lnTo>
                <a:lnTo>
                  <a:pt x="12427" y="4611"/>
                </a:lnTo>
                <a:cubicBezTo>
                  <a:pt x="5564" y="4611"/>
                  <a:pt x="0" y="7990"/>
                  <a:pt x="0" y="12158"/>
                </a:cubicBezTo>
                <a:lnTo>
                  <a:pt x="0" y="21600"/>
                </a:lnTo>
                <a:lnTo>
                  <a:pt x="3001" y="21600"/>
                </a:lnTo>
                <a:lnTo>
                  <a:pt x="3001" y="12158"/>
                </a:lnTo>
                <a:cubicBezTo>
                  <a:pt x="3001" y="9611"/>
                  <a:pt x="7221" y="7547"/>
                  <a:pt x="12427" y="7547"/>
                </a:cubicBezTo>
                <a:lnTo>
                  <a:pt x="15974" y="7547"/>
                </a:lnTo>
                <a:lnTo>
                  <a:pt x="15974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p12_img_00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71480"/>
            <a:ext cx="4286280" cy="3214710"/>
          </a:xfrm>
          <a:prstGeom prst="rect">
            <a:avLst/>
          </a:prstGeom>
          <a:ln w="50800">
            <a:solidFill>
              <a:srgbClr val="00B050"/>
            </a:solidFill>
          </a:ln>
        </p:spPr>
      </p:pic>
      <p:pic>
        <p:nvPicPr>
          <p:cNvPr id="9" name="Содержимое 4" descr="сканирование00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2928934"/>
            <a:ext cx="4214842" cy="3161132"/>
          </a:xfrm>
          <a:prstGeom prst="rect">
            <a:avLst/>
          </a:prstGeom>
          <a:ln w="7620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6" name="Picture 4" descr="DSCN207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00034" y="839372"/>
            <a:ext cx="2571768" cy="192882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533400" y="228600"/>
            <a:ext cx="8077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4" name="Picture 4" descr="DSCN207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5400000">
            <a:off x="2955715" y="2330641"/>
            <a:ext cx="3214710" cy="24110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DSCN207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072198" y="4214818"/>
            <a:ext cx="2738457" cy="20538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 descr="DSCN2073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57157" y="4071942"/>
            <a:ext cx="2738457" cy="20538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4" descr="DSCN2073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215074" y="785794"/>
            <a:ext cx="2667019" cy="2000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Изображение 046.jpg"/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214282" y="285728"/>
            <a:ext cx="4680520" cy="2633841"/>
          </a:xfrm>
          <a:ln w="76200">
            <a:solidFill>
              <a:srgbClr val="002060"/>
            </a:solidFill>
          </a:ln>
        </p:spPr>
      </p:pic>
      <p:pic>
        <p:nvPicPr>
          <p:cNvPr id="6" name="Содержимое 5" descr="Изображение 055.jpg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594017" y="3286124"/>
            <a:ext cx="3829466" cy="3013075"/>
          </a:xfrm>
          <a:ln w="76200">
            <a:solidFill>
              <a:srgbClr val="002060"/>
            </a:solidFill>
          </a:ln>
        </p:spPr>
      </p:pic>
      <p:pic>
        <p:nvPicPr>
          <p:cNvPr id="1026" name="Picture 2" descr="C:\Documents and Settings\user\Мои документы\фото д.с. новые\Изображение 0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332656"/>
            <a:ext cx="3851920" cy="6120680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6" name="Picture 4" descr="DSCN207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71472" y="519184"/>
            <a:ext cx="7920880" cy="59406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533400" y="228600"/>
            <a:ext cx="8077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flipV="1">
            <a:off x="17796440" y="1403647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2" name="Содержимое 11" descr="S600141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199242" y="1699383"/>
            <a:ext cx="5000662" cy="3173483"/>
          </a:xfrm>
          <a:prstGeom prst="roundRect">
            <a:avLst>
              <a:gd name="adj" fmla="val 11111"/>
            </a:avLst>
          </a:prstGeom>
          <a:ln w="190500" cap="rnd">
            <a:solidFill>
              <a:srgbClr val="FF66FF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3" name="Содержимое 12" descr="сканирование000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14810" y="1500174"/>
            <a:ext cx="4485459" cy="3364094"/>
          </a:xfrm>
          <a:prstGeom prst="roundRect">
            <a:avLst>
              <a:gd name="adj" fmla="val 11111"/>
            </a:avLst>
          </a:prstGeom>
          <a:ln w="190500" cap="rnd">
            <a:solidFill>
              <a:srgbClr val="92D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60011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500694" y="3571876"/>
            <a:ext cx="1900362" cy="2857520"/>
          </a:xfrm>
          <a:ln w="76200">
            <a:solidFill>
              <a:srgbClr val="FF0000"/>
            </a:solidFill>
          </a:ln>
        </p:spPr>
      </p:pic>
      <p:pic>
        <p:nvPicPr>
          <p:cNvPr id="7" name="Picture 13" descr="P120001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57752" y="142852"/>
            <a:ext cx="3842893" cy="3158989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</p:pic>
      <p:pic>
        <p:nvPicPr>
          <p:cNvPr id="8" name="Содержимое 9" descr="сканирование000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3571876"/>
            <a:ext cx="3857652" cy="3075074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  <p:pic>
        <p:nvPicPr>
          <p:cNvPr id="9" name="Picture 4" descr="H:\DCIM\101NIKON\DSCN18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1000100" y="642918"/>
            <a:ext cx="2857520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611</TotalTime>
  <Words>269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АЛСУ</dc:creator>
  <cp:lastModifiedBy>Алия</cp:lastModifiedBy>
  <cp:revision>67</cp:revision>
  <dcterms:modified xsi:type="dcterms:W3CDTF">2015-10-28T10:30:52Z</dcterms:modified>
</cp:coreProperties>
</file>